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61" r:id="rId3"/>
    <p:sldId id="262" r:id="rId4"/>
    <p:sldId id="258" r:id="rId5"/>
    <p:sldId id="259" r:id="rId6"/>
    <p:sldId id="260" r:id="rId7"/>
    <p:sldId id="263" r:id="rId8"/>
    <p:sldId id="266" r:id="rId9"/>
    <p:sldId id="264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D5D"/>
    <a:srgbClr val="102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8484D-9BEC-4D24-B2FD-B28277213454}" v="1429" dt="2020-11-07T20:33:14.733"/>
    <p1510:client id="{B38806AE-D1DC-441B-ABA2-C68163DB69A2}" v="821" dt="2020-11-08T21:25:16.732"/>
    <p1510:client id="{C54641C8-6CEB-83C1-F69D-CA5E268C82EE}" v="80" dt="2020-11-08T04:46:53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tableStyles" Target="tableStyles.xml" Id="rId17" /><Relationship Type="http://schemas.openxmlformats.org/officeDocument/2006/relationships/slide" Target="slides/slide1.xml" Id="rId2" /><Relationship Type="http://schemas.openxmlformats.org/officeDocument/2006/relationships/theme" Target="theme/theme1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5" /><Relationship Type="http://schemas.openxmlformats.org/officeDocument/2006/relationships/slide" Target="slides/slide9.xml" Id="rId10" /><Relationship Type="http://schemas.microsoft.com/office/2015/10/relationships/revisionInfo" Target="revisionInfo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presProps" Target="presProp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7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6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5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9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2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73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27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3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2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7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3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6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3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7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4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leopatramoon.blogs.sapo.pt/2005/12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nguagearts8.wikidot.com/favorite-stories-from-mytholog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mite.gamepedia.com/Hera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quote.org/wiki/ajschylos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pl.wikipedia.org/wiki/Sofokles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Sokrates" TargetMode="External"/><Relationship Id="rId7" Type="http://schemas.openxmlformats.org/officeDocument/2006/relationships/hyperlink" Target="http://pl.wikipedia.org/wiki/Wojciech_Brudzewski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s://pl.wikipedia.org/wiki/Platon_Kostecki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89B47-DCF6-4C3A-9A4D-9DEA4C28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886" y="518786"/>
            <a:ext cx="5039618" cy="2587667"/>
          </a:xfrm>
        </p:spPr>
        <p:txBody>
          <a:bodyPr>
            <a:normAutofit/>
          </a:bodyPr>
          <a:lstStyle/>
          <a:p>
            <a:r>
              <a:rPr lang="pl-PL" sz="4800" b="1">
                <a:solidFill>
                  <a:srgbClr val="FF0000"/>
                </a:solidFill>
              </a:rPr>
              <a:t>Kultura starożytnej </a:t>
            </a:r>
            <a:br>
              <a:rPr lang="pl-PL" sz="4800" b="1" dirty="0">
                <a:solidFill>
                  <a:srgbClr val="FF0000"/>
                </a:solidFill>
              </a:rPr>
            </a:br>
            <a:r>
              <a:rPr lang="pl-PL" sz="4800" b="1">
                <a:solidFill>
                  <a:srgbClr val="FF0000"/>
                </a:solidFill>
              </a:rPr>
              <a:t>Grecji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5C995-573E-49A3-9058-FB3652B4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337" y="3971793"/>
            <a:ext cx="3588686" cy="1819407"/>
          </a:xfrm>
        </p:spPr>
        <p:txBody>
          <a:bodyPr/>
          <a:lstStyle/>
          <a:p>
            <a:pPr marL="0" indent="0">
              <a:buNone/>
            </a:pPr>
            <a:r>
              <a:rPr lang="pl-PL" b="1">
                <a:solidFill>
                  <a:schemeClr val="accent1">
                    <a:lumMod val="50000"/>
                  </a:schemeClr>
                </a:solidFill>
              </a:rPr>
              <a:t>Piotr Skóra</a:t>
            </a:r>
          </a:p>
          <a:p>
            <a:pPr marL="0" indent="0">
              <a:buNone/>
            </a:pPr>
            <a:r>
              <a:rPr lang="pl-PL" b="1">
                <a:solidFill>
                  <a:schemeClr val="accent1">
                    <a:lumMod val="50000"/>
                  </a:schemeClr>
                </a:solidFill>
              </a:rPr>
              <a:t>Kl V b</a:t>
            </a:r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39D95506-ED6C-41D5-B868-6824B2153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688" y="1412715"/>
            <a:ext cx="3891419" cy="41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68D7-F1AC-4BAD-B300-D52337BF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695" y="372649"/>
            <a:ext cx="10018713" cy="1115860"/>
          </a:xfrm>
        </p:spPr>
        <p:txBody>
          <a:bodyPr/>
          <a:lstStyle/>
          <a:p>
            <a:r>
              <a:rPr lang="pl-PL">
                <a:solidFill>
                  <a:schemeClr val="accent2">
                    <a:lumMod val="50000"/>
                  </a:schemeClr>
                </a:solidFill>
                <a:latin typeface="Cavolini"/>
                <a:cs typeface="Cavolini"/>
              </a:rPr>
              <a:t>Architektura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77950-3B14-4613-B65D-2A55B99B8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940" y="2082450"/>
            <a:ext cx="10018713" cy="2508338"/>
          </a:xfrm>
        </p:spPr>
        <p:txBody>
          <a:bodyPr/>
          <a:lstStyle/>
          <a:p>
            <a:pPr marL="0" indent="0">
              <a:buNone/>
            </a:pPr>
            <a:r>
              <a:rPr lang="pl-PL">
                <a:solidFill>
                  <a:schemeClr val="accent5">
                    <a:lumMod val="75000"/>
                  </a:schemeClr>
                </a:solidFill>
                <a:latin typeface="Cavolini"/>
                <a:ea typeface="+mn-lt"/>
                <a:cs typeface="+mn-lt"/>
              </a:rPr>
              <a:t>W budownictwie obowiązują trzy porządki:</a:t>
            </a:r>
          </a:p>
          <a:p>
            <a:r>
              <a:rPr lang="pl-PL">
                <a:solidFill>
                  <a:schemeClr val="accent5">
                    <a:lumMod val="75000"/>
                  </a:schemeClr>
                </a:solidFill>
                <a:latin typeface="Cavolini"/>
                <a:ea typeface="+mn-lt"/>
                <a:cs typeface="+mn-lt"/>
              </a:rPr>
              <a:t>Dorycki</a:t>
            </a:r>
          </a:p>
          <a:p>
            <a:r>
              <a:rPr lang="pl-PL">
                <a:solidFill>
                  <a:schemeClr val="accent5">
                    <a:lumMod val="75000"/>
                  </a:schemeClr>
                </a:solidFill>
                <a:latin typeface="Cavolini"/>
                <a:ea typeface="+mn-lt"/>
                <a:cs typeface="+mn-lt"/>
              </a:rPr>
              <a:t>Joński</a:t>
            </a:r>
          </a:p>
          <a:p>
            <a:r>
              <a:rPr lang="pl-PL">
                <a:solidFill>
                  <a:schemeClr val="accent5">
                    <a:lumMod val="75000"/>
                  </a:schemeClr>
                </a:solidFill>
                <a:latin typeface="Cavolini"/>
                <a:ea typeface="+mn-lt"/>
                <a:cs typeface="+mn-lt"/>
              </a:rPr>
              <a:t>Koryncki</a:t>
            </a:r>
            <a:endParaRPr lang="pl-PL">
              <a:solidFill>
                <a:schemeClr val="accent5">
                  <a:lumMod val="75000"/>
                </a:schemeClr>
              </a:solidFill>
              <a:latin typeface="Cavolini"/>
              <a:cs typeface="Cavolini"/>
            </a:endParaRPr>
          </a:p>
        </p:txBody>
      </p:sp>
      <p:pic>
        <p:nvPicPr>
          <p:cNvPr id="4" name="Obraz 4" descr="Obraz zawierający wewnątrz, siedzi, małe, stare&#10;&#10;Opis wygenerowany automatycznie">
            <a:extLst>
              <a:ext uri="{FF2B5EF4-FFF2-40B4-BE49-F238E27FC236}">
                <a16:creationId xmlns:a16="http://schemas.microsoft.com/office/drawing/2014/main" id="{3712F664-7C06-4E64-A5E5-6DC66F201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189" y="329721"/>
            <a:ext cx="1299184" cy="1929269"/>
          </a:xfrm>
          <a:prstGeom prst="rect">
            <a:avLst/>
          </a:prstGeom>
        </p:spPr>
      </p:pic>
      <p:pic>
        <p:nvPicPr>
          <p:cNvPr id="5" name="Obraz 5" descr="Obraz zawierający budynek, przód, siedzi, duży&#10;&#10;Opis wygenerowany automatycznie">
            <a:extLst>
              <a:ext uri="{FF2B5EF4-FFF2-40B4-BE49-F238E27FC236}">
                <a16:creationId xmlns:a16="http://schemas.microsoft.com/office/drawing/2014/main" id="{690A4D21-477F-41DA-84A0-9141CB9C4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619" y="3711653"/>
            <a:ext cx="3964487" cy="2200858"/>
          </a:xfrm>
          <a:prstGeom prst="rect">
            <a:avLst/>
          </a:prstGeom>
        </p:spPr>
      </p:pic>
      <p:pic>
        <p:nvPicPr>
          <p:cNvPr id="6" name="Obraz 6" descr="Obraz zawierający budynek, mężczyzna, stojące, stół&#10;&#10;Opis wygenerowany automatycznie">
            <a:extLst>
              <a:ext uri="{FF2B5EF4-FFF2-40B4-BE49-F238E27FC236}">
                <a16:creationId xmlns:a16="http://schemas.microsoft.com/office/drawing/2014/main" id="{3D4B0B75-8216-42F8-A072-76EC16B35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399" y="528508"/>
            <a:ext cx="2754681" cy="364024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B2A6DBB-2618-49A4-BC1A-7C65CD36C724}"/>
              </a:ext>
            </a:extLst>
          </p:cNvPr>
          <p:cNvSpPr txBox="1"/>
          <p:nvPr/>
        </p:nvSpPr>
        <p:spPr>
          <a:xfrm>
            <a:off x="4265112" y="611270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ea typeface="+mn-lt"/>
                <a:cs typeface="+mn-lt"/>
              </a:rPr>
              <a:t>Partenon na Akropolu</a:t>
            </a:r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9E17098-849A-4A5C-9647-1AAECC24217E}"/>
              </a:ext>
            </a:extLst>
          </p:cNvPr>
          <p:cNvSpPr txBox="1"/>
          <p:nvPr/>
        </p:nvSpPr>
        <p:spPr>
          <a:xfrm>
            <a:off x="8729467" y="4428864"/>
            <a:ext cx="28788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ea typeface="+mn-lt"/>
                <a:cs typeface="+mn-lt"/>
              </a:rPr>
              <a:t>Erechtejon zadaszenie oparte na kariatydach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75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0FE7E-3738-4925-9A82-742C1BD3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694" y="184759"/>
            <a:ext cx="10018713" cy="1063668"/>
          </a:xfrm>
        </p:spPr>
        <p:txBody>
          <a:bodyPr>
            <a:normAutofit/>
          </a:bodyPr>
          <a:lstStyle/>
          <a:p>
            <a:r>
              <a:rPr lang="pl-PL" sz="4400">
                <a:solidFill>
                  <a:srgbClr val="00B050"/>
                </a:solidFill>
                <a:latin typeface="Cavolini"/>
                <a:cs typeface="Cavolini"/>
              </a:rPr>
              <a:t>Rzeźba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B410-80B2-4536-8E8C-A5306AE47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72" y="2406039"/>
            <a:ext cx="7148166" cy="14645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l-PL">
                <a:solidFill>
                  <a:schemeClr val="accent6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W rzeźbie panuje dynamizm, ekspresja. Dzieła starannie oddają układ ciała, muskulaturę, wyraz twarzy czy układ szat.</a:t>
            </a:r>
          </a:p>
          <a:p>
            <a:pPr marL="0" indent="0">
              <a:buNone/>
            </a:pPr>
            <a:r>
              <a:rPr lang="pl-PL">
                <a:solidFill>
                  <a:schemeClr val="accent6">
                    <a:lumMod val="50000"/>
                  </a:schemeClr>
                </a:solidFill>
                <a:latin typeface="Cavolini"/>
                <a:cs typeface="Cavolini"/>
              </a:rPr>
              <a:t>Najsłynniejszymi rzeżbiarzami byli:</a:t>
            </a:r>
          </a:p>
          <a:p>
            <a:r>
              <a:rPr lang="pl-PL">
                <a:solidFill>
                  <a:schemeClr val="accent6">
                    <a:lumMod val="50000"/>
                  </a:schemeClr>
                </a:solidFill>
                <a:latin typeface="Cavolini"/>
                <a:cs typeface="Cavolini"/>
              </a:rPr>
              <a:t>Fidiasz </a:t>
            </a:r>
          </a:p>
          <a:p>
            <a:r>
              <a:rPr lang="pl-PL">
                <a:solidFill>
                  <a:schemeClr val="accent6">
                    <a:lumMod val="50000"/>
                  </a:schemeClr>
                </a:solidFill>
                <a:latin typeface="Cavolini"/>
                <a:cs typeface="Cavolini"/>
              </a:rPr>
              <a:t>Myron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B4DBEC0-ED11-47F4-B563-07059704A687}"/>
              </a:ext>
            </a:extLst>
          </p:cNvPr>
          <p:cNvSpPr txBox="1"/>
          <p:nvPr/>
        </p:nvSpPr>
        <p:spPr>
          <a:xfrm>
            <a:off x="9672181" y="5298510"/>
            <a:ext cx="2012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dirty="0"/>
          </a:p>
        </p:txBody>
      </p:sp>
      <p:pic>
        <p:nvPicPr>
          <p:cNvPr id="7" name="Obraz 7" descr="Obraz zawierający rzeźba, mężczyzna, budynek, granie&#10;&#10;Opis wygenerowany automatycznie">
            <a:extLst>
              <a:ext uri="{FF2B5EF4-FFF2-40B4-BE49-F238E27FC236}">
                <a16:creationId xmlns:a16="http://schemas.microsoft.com/office/drawing/2014/main" id="{FF32E4D2-6771-4984-98F3-7A2418404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60205" y="295144"/>
            <a:ext cx="3458603" cy="551614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AB82FDC-215D-45C8-8372-6261DD9817AA}"/>
              </a:ext>
            </a:extLst>
          </p:cNvPr>
          <p:cNvSpPr txBox="1"/>
          <p:nvPr/>
        </p:nvSpPr>
        <p:spPr>
          <a:xfrm>
            <a:off x="8541576" y="5817166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Dyskobol to słynna rzeźba Myrona z Vwieku p.n.e.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916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99DC-C131-4210-A263-A8AEEAFB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174" y="256918"/>
            <a:ext cx="3918042" cy="150433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volini"/>
                <a:cs typeface="Cavolini"/>
              </a:rPr>
              <a:t>Ceramika 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0669234-F8F1-497E-9A56-01DEAD9E6949}"/>
              </a:ext>
            </a:extLst>
          </p:cNvPr>
          <p:cNvSpPr txBox="1"/>
          <p:nvPr/>
        </p:nvSpPr>
        <p:spPr>
          <a:xfrm>
            <a:off x="1327736" y="1717109"/>
            <a:ext cx="4617413" cy="3092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800" b="1">
                <a:latin typeface="Cavolini"/>
                <a:cs typeface="Cavolini"/>
              </a:rPr>
              <a:t>Wyroby ceramiczne zdobiono w dwóch stylach:</a:t>
            </a:r>
            <a:endParaRPr lang="en-US" sz="2800">
              <a:latin typeface="Cavolini"/>
              <a:cs typeface="Cavolini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800" b="1">
                <a:latin typeface="Cavolini"/>
                <a:cs typeface="Cavolini"/>
              </a:rPr>
              <a:t>Czarnofigurowym </a:t>
            </a:r>
            <a:endParaRPr lang="en-US" sz="2800">
              <a:latin typeface="Cavolini"/>
              <a:cs typeface="Cavolini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800" b="1">
                <a:latin typeface="Cavolini"/>
                <a:cs typeface="Cavolini"/>
              </a:rPr>
              <a:t>czerwonofigurowym.</a:t>
            </a:r>
            <a:br>
              <a:rPr lang="en-US" sz="2800" b="1" dirty="0">
                <a:latin typeface="Cavolini"/>
              </a:rPr>
            </a:br>
            <a:endParaRPr lang="en-US" sz="2800" b="1">
              <a:latin typeface="Cavolini"/>
              <a:cs typeface="Cavolini"/>
            </a:endParaRPr>
          </a:p>
        </p:txBody>
      </p:sp>
      <p:pic>
        <p:nvPicPr>
          <p:cNvPr id="4" name="Obraz 4" descr="Obraz zawierający stół, siedzi, zdobione, kubek&#10;&#10;Opis wygenerowany automatycznie">
            <a:extLst>
              <a:ext uri="{FF2B5EF4-FFF2-40B4-BE49-F238E27FC236}">
                <a16:creationId xmlns:a16="http://schemas.microsoft.com/office/drawing/2014/main" id="{EDA880D6-79EA-45F5-B671-F10458635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261" r="2" b="2"/>
          <a:stretch/>
        </p:blipFill>
        <p:spPr>
          <a:xfrm>
            <a:off x="6170169" y="937643"/>
            <a:ext cx="5332854" cy="388130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9816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47280D-9DF4-4EC0-870E-F5799F7AD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 37">
            <a:extLst>
              <a:ext uri="{FF2B5EF4-FFF2-40B4-BE49-F238E27FC236}">
                <a16:creationId xmlns:a16="http://schemas.microsoft.com/office/drawing/2014/main" id="{7ED3A13C-2CCC-4715-A54F-87795E0CE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2"/>
            <a:ext cx="8005382" cy="6857999"/>
          </a:xfrm>
          <a:custGeom>
            <a:avLst/>
            <a:gdLst>
              <a:gd name="connsiteX0" fmla="*/ 0 w 8005382"/>
              <a:gd name="connsiteY0" fmla="*/ 0 h 6857999"/>
              <a:gd name="connsiteX1" fmla="*/ 7723450 w 8005382"/>
              <a:gd name="connsiteY1" fmla="*/ 0 h 6857999"/>
              <a:gd name="connsiteX2" fmla="*/ 6859850 w 8005382"/>
              <a:gd name="connsiteY2" fmla="*/ 5223932 h 6857999"/>
              <a:gd name="connsiteX3" fmla="*/ 8005382 w 8005382"/>
              <a:gd name="connsiteY3" fmla="*/ 6857999 h 6857999"/>
              <a:gd name="connsiteX4" fmla="*/ 0 w 8005382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5382" h="6857999">
                <a:moveTo>
                  <a:pt x="0" y="0"/>
                </a:moveTo>
                <a:lnTo>
                  <a:pt x="7723450" y="0"/>
                </a:lnTo>
                <a:lnTo>
                  <a:pt x="6859850" y="5223932"/>
                </a:lnTo>
                <a:lnTo>
                  <a:pt x="8005382" y="6857999"/>
                </a:lnTo>
                <a:lnTo>
                  <a:pt x="0" y="6857999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6C0892-83F6-4C98-B806-06627C732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4293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6E9889C-BAC7-429B-86C0-2D7736A39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84616D5-1F3D-4B55-BA27-B53B56376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883E9B-59DA-4777-AC43-55F9164D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5442FF4-005F-4930-92FB-6594E29C4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48BA981-E918-4543-BE19-51E03C571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3A6AFED-BD81-4CCC-AADE-1E8923376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574164-8714-4923-92F2-E846F78E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910" y="1023257"/>
            <a:ext cx="3548233" cy="4767943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pl-PL">
                <a:solidFill>
                  <a:srgbClr val="7030A0"/>
                </a:solidFill>
                <a:latin typeface="Cavolini"/>
                <a:cs typeface="Cavolini"/>
              </a:rPr>
              <a:t>Cechy religii greckiej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27836-6327-47BE-8CF1-652284A9F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35" y="428271"/>
            <a:ext cx="5968515" cy="536293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1800">
                <a:solidFill>
                  <a:srgbClr val="C00000"/>
                </a:solidFill>
                <a:latin typeface="Cavolini"/>
                <a:ea typeface="+mn-lt"/>
                <a:cs typeface="+mn-lt"/>
              </a:rPr>
              <a:t>politeizm – wierzono w wielu bogów </a:t>
            </a: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pl-PL" sz="1800">
                <a:solidFill>
                  <a:srgbClr val="C00000"/>
                </a:solidFill>
                <a:latin typeface="Cavolini"/>
                <a:ea typeface="+mn-lt"/>
                <a:cs typeface="+mn-lt"/>
              </a:rPr>
              <a:t>antropomorfizm – bogów wyobrażano sobie w postaci ludzkiej i nadawano im ludzkie cechy. </a:t>
            </a: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pl-PL" sz="1800">
                <a:solidFill>
                  <a:srgbClr val="C00000"/>
                </a:solidFill>
                <a:latin typeface="Cavolini"/>
                <a:ea typeface="+mn-lt"/>
                <a:cs typeface="+mn-lt"/>
              </a:rPr>
              <a:t> hierarchizacja panteonu – wśród bogów istniała hierarchia: najważniejsi bogowie mieszkali na Olimpie (bogowie olimpijscy), mniej ważne były boginki: rzek (nimfy), drzew (driady), morza (nereidy), łąk (lajmoniady), gór (oready). Następni w kolejności byli herosi – potomkowie bogów i ludzi, którzy posiadali nadzwyczajne umiejętności (np. Herkules)</a:t>
            </a: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pl-PL" sz="1800">
                <a:solidFill>
                  <a:srgbClr val="C00000"/>
                </a:solidFill>
                <a:latin typeface="Cavolini"/>
                <a:ea typeface="+mn-lt"/>
                <a:cs typeface="+mn-lt"/>
              </a:rPr>
              <a:t> brak warstwy kapłanów – obrzędy składali urzędnicy, </a:t>
            </a: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pl-PL" sz="1800">
                <a:solidFill>
                  <a:srgbClr val="C00000"/>
                </a:solidFill>
                <a:latin typeface="Cavolini"/>
                <a:ea typeface="+mn-lt"/>
                <a:cs typeface="+mn-lt"/>
              </a:rPr>
              <a:t>każde miasto miało swoje bóstwo opiekuńcze, </a:t>
            </a: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pl-PL" sz="1800">
                <a:solidFill>
                  <a:srgbClr val="C00000"/>
                </a:solidFill>
                <a:latin typeface="Cavolini"/>
                <a:ea typeface="+mn-lt"/>
                <a:cs typeface="+mn-lt"/>
              </a:rPr>
              <a:t> olbrzymie znaczenie wyroczni – najważniejsze były: wyrocznia Apollina w Delfach.</a:t>
            </a:r>
            <a:endParaRPr lang="pl-PL" sz="1800">
              <a:solidFill>
                <a:srgbClr val="C00000"/>
              </a:solidFill>
              <a:latin typeface="Cavolini"/>
              <a:cs typeface="Cavolini"/>
            </a:endParaRPr>
          </a:p>
        </p:txBody>
      </p:sp>
    </p:spTree>
    <p:extLst>
      <p:ext uri="{BB962C8B-B14F-4D97-AF65-F5344CB8AC3E}">
        <p14:creationId xmlns:p14="http://schemas.microsoft.com/office/powerpoint/2010/main" val="277924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A4FA-D1F3-4DD1-85E4-AC6E386F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503" y="59499"/>
            <a:ext cx="10018713" cy="1178490"/>
          </a:xfrm>
        </p:spPr>
        <p:txBody>
          <a:bodyPr/>
          <a:lstStyle/>
          <a:p>
            <a:r>
              <a:rPr lang="pl-PL"/>
              <a:t>Najważniejsi bogowie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0C3E7-8C1A-4C41-86FD-69460B937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66589"/>
            <a:ext cx="7889289" cy="47317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1800" b="1">
                <a:solidFill>
                  <a:srgbClr val="7030A0"/>
                </a:solidFill>
                <a:latin typeface="Cavolini"/>
                <a:ea typeface="+mn-lt"/>
                <a:cs typeface="+mn-lt"/>
              </a:rPr>
              <a:t>Zeus </a:t>
            </a:r>
            <a:r>
              <a:rPr lang="pl-PL" sz="1800">
                <a:latin typeface="Cavolini"/>
                <a:ea typeface="+mn-lt"/>
                <a:cs typeface="+mn-lt"/>
              </a:rPr>
              <a:t>– król bogów, strażnik porządku i sprawiedliwości, pan </a:t>
            </a:r>
            <a:r>
              <a:rPr lang="pl-PL" sz="1600">
                <a:latin typeface="Cavolini"/>
                <a:ea typeface="+mn-lt"/>
                <a:cs typeface="+mn-lt"/>
              </a:rPr>
              <a:t>błyskawicy,</a:t>
            </a:r>
          </a:p>
          <a:p>
            <a:pPr>
              <a:buClr>
                <a:srgbClr val="1287C3"/>
              </a:buClr>
            </a:pPr>
            <a:r>
              <a:rPr lang="pl-PL" sz="1600" b="1">
                <a:solidFill>
                  <a:schemeClr val="accent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Hera </a:t>
            </a:r>
            <a:r>
              <a:rPr lang="pl-PL" sz="1600">
                <a:latin typeface="Cavolini"/>
                <a:ea typeface="+mn-lt"/>
                <a:cs typeface="+mn-lt"/>
              </a:rPr>
              <a:t>– bogini ogniska domowego i małżeństwa,</a:t>
            </a:r>
          </a:p>
          <a:p>
            <a:pPr>
              <a:buClr>
                <a:srgbClr val="1287C3"/>
              </a:buClr>
            </a:pPr>
            <a:r>
              <a:rPr lang="pl-PL" sz="1600" b="1">
                <a:solidFill>
                  <a:schemeClr val="accent3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Apollo </a:t>
            </a:r>
            <a:r>
              <a:rPr lang="pl-PL" sz="1600">
                <a:latin typeface="Cavolini"/>
                <a:ea typeface="+mn-lt"/>
                <a:cs typeface="+mn-lt"/>
              </a:rPr>
              <a:t>– bóg wszystkich sztuk, </a:t>
            </a:r>
          </a:p>
          <a:p>
            <a:pPr>
              <a:buClr>
                <a:srgbClr val="1287C3"/>
              </a:buClr>
            </a:pPr>
            <a:r>
              <a:rPr lang="pl-PL" sz="1600" b="1">
                <a:solidFill>
                  <a:schemeClr val="accent1">
                    <a:lumMod val="75000"/>
                  </a:schemeClr>
                </a:solidFill>
                <a:latin typeface="Cavolini"/>
                <a:ea typeface="+mn-lt"/>
                <a:cs typeface="+mn-lt"/>
              </a:rPr>
              <a:t>Artemida </a:t>
            </a:r>
            <a:r>
              <a:rPr lang="pl-PL" sz="1600">
                <a:latin typeface="Cavolini"/>
                <a:ea typeface="+mn-lt"/>
                <a:cs typeface="+mn-lt"/>
              </a:rPr>
              <a:t>– bogini łowów, opiekunka myśliwych, </a:t>
            </a:r>
          </a:p>
          <a:p>
            <a:pPr>
              <a:buClr>
                <a:srgbClr val="1287C3"/>
              </a:buClr>
            </a:pPr>
            <a:r>
              <a:rPr lang="pl-PL" sz="1600" b="1">
                <a:solidFill>
                  <a:srgbClr val="D45D5D"/>
                </a:solidFill>
                <a:latin typeface="Cavolini"/>
                <a:ea typeface="+mn-lt"/>
                <a:cs typeface="+mn-lt"/>
              </a:rPr>
              <a:t>Atena </a:t>
            </a:r>
            <a:r>
              <a:rPr lang="pl-PL" sz="1600">
                <a:latin typeface="Cavolini"/>
                <a:ea typeface="+mn-lt"/>
                <a:cs typeface="+mn-lt"/>
              </a:rPr>
              <a:t>– bogini mądrości i sprawiedliwej wojny, </a:t>
            </a:r>
          </a:p>
          <a:p>
            <a:pPr>
              <a:buClr>
                <a:srgbClr val="1287C3"/>
              </a:buClr>
            </a:pPr>
            <a:r>
              <a:rPr lang="pl-PL" sz="1600" b="1">
                <a:solidFill>
                  <a:schemeClr val="accent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Ares </a:t>
            </a:r>
            <a:r>
              <a:rPr lang="pl-PL" sz="1600">
                <a:latin typeface="Cavolini"/>
                <a:ea typeface="+mn-lt"/>
                <a:cs typeface="+mn-lt"/>
              </a:rPr>
              <a:t>– bóg złej wojny, </a:t>
            </a:r>
          </a:p>
          <a:p>
            <a:pPr>
              <a:buClr>
                <a:srgbClr val="1287C3"/>
              </a:buClr>
            </a:pPr>
            <a:r>
              <a:rPr lang="pl-PL" sz="1600" b="1">
                <a:solidFill>
                  <a:schemeClr val="accent2">
                    <a:lumMod val="75000"/>
                  </a:schemeClr>
                </a:solidFill>
                <a:latin typeface="Cavolini"/>
                <a:ea typeface="+mn-lt"/>
                <a:cs typeface="+mn-lt"/>
              </a:rPr>
              <a:t>Hefajstos –</a:t>
            </a:r>
            <a:r>
              <a:rPr lang="pl-PL" sz="1600">
                <a:latin typeface="Cavolini"/>
                <a:ea typeface="+mn-lt"/>
                <a:cs typeface="+mn-lt"/>
              </a:rPr>
              <a:t> bóg kowali, opiekun rzemieślników, </a:t>
            </a:r>
          </a:p>
          <a:p>
            <a:pPr>
              <a:buClr>
                <a:srgbClr val="1287C3"/>
              </a:buClr>
            </a:pPr>
            <a:r>
              <a:rPr lang="pl-PL" sz="1600" b="1">
                <a:solidFill>
                  <a:schemeClr val="accent6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Posejdon</a:t>
            </a:r>
            <a:r>
              <a:rPr lang="pl-PL" sz="1600">
                <a:latin typeface="Cavolini"/>
                <a:ea typeface="+mn-lt"/>
                <a:cs typeface="+mn-lt"/>
              </a:rPr>
              <a:t> – bóg mórz, </a:t>
            </a:r>
          </a:p>
          <a:p>
            <a:pPr>
              <a:buClr>
                <a:srgbClr val="1287C3"/>
              </a:buClr>
            </a:pPr>
            <a:r>
              <a:rPr lang="pl-PL" sz="1600" b="1">
                <a:solidFill>
                  <a:schemeClr val="accent1">
                    <a:lumMod val="75000"/>
                  </a:schemeClr>
                </a:solidFill>
                <a:latin typeface="Cavolini"/>
                <a:ea typeface="+mn-lt"/>
                <a:cs typeface="+mn-lt"/>
              </a:rPr>
              <a:t>Hades </a:t>
            </a:r>
            <a:r>
              <a:rPr lang="pl-PL" sz="1600">
                <a:latin typeface="Cavolini"/>
                <a:ea typeface="+mn-lt"/>
                <a:cs typeface="+mn-lt"/>
              </a:rPr>
              <a:t>– bóg królestwa zmarłych, brat Zeusa, </a:t>
            </a:r>
          </a:p>
          <a:p>
            <a:pPr>
              <a:buClr>
                <a:srgbClr val="1287C3"/>
              </a:buClr>
            </a:pPr>
            <a:r>
              <a:rPr lang="pl-PL" sz="1600" b="1">
                <a:solidFill>
                  <a:schemeClr val="accent2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Hermes</a:t>
            </a:r>
            <a:r>
              <a:rPr lang="pl-PL" sz="1600">
                <a:latin typeface="Cavolini"/>
                <a:ea typeface="+mn-lt"/>
                <a:cs typeface="+mn-lt"/>
              </a:rPr>
              <a:t> – bóg pasterzy, kupców, złodziei, opiekun podróżnych, boski posłaniec, </a:t>
            </a:r>
          </a:p>
          <a:p>
            <a:pPr>
              <a:buClr>
                <a:srgbClr val="1287C3"/>
              </a:buClr>
            </a:pPr>
            <a:r>
              <a:rPr lang="pl-PL" sz="1600" b="1">
                <a:solidFill>
                  <a:schemeClr val="accent1"/>
                </a:solidFill>
                <a:latin typeface="Cavolini"/>
                <a:ea typeface="+mn-lt"/>
                <a:cs typeface="+mn-lt"/>
              </a:rPr>
              <a:t>Demeter </a:t>
            </a:r>
            <a:r>
              <a:rPr lang="pl-PL" sz="1600">
                <a:latin typeface="Cavolini"/>
                <a:ea typeface="+mn-lt"/>
                <a:cs typeface="+mn-lt"/>
              </a:rPr>
              <a:t>– bogini urodzaju, opiekunka rolnictwa, </a:t>
            </a:r>
          </a:p>
          <a:p>
            <a:pPr>
              <a:buClr>
                <a:srgbClr val="1287C3"/>
              </a:buClr>
            </a:pPr>
            <a:r>
              <a:rPr lang="pl-PL" sz="1600" b="1">
                <a:solidFill>
                  <a:srgbClr val="7030A0"/>
                </a:solidFill>
                <a:latin typeface="Cavolini"/>
                <a:ea typeface="+mn-lt"/>
                <a:cs typeface="+mn-lt"/>
              </a:rPr>
              <a:t>Helios</a:t>
            </a:r>
            <a:r>
              <a:rPr lang="pl-PL" sz="1600">
                <a:latin typeface="Cavolini"/>
                <a:ea typeface="+mn-lt"/>
                <a:cs typeface="+mn-lt"/>
              </a:rPr>
              <a:t> – bóg tarczy słonecznej, </a:t>
            </a:r>
          </a:p>
          <a:p>
            <a:pPr>
              <a:buClr>
                <a:srgbClr val="1287C3"/>
              </a:buClr>
            </a:pPr>
            <a:r>
              <a:rPr lang="pl-PL" sz="1600" b="1">
                <a:solidFill>
                  <a:srgbClr val="FF0000"/>
                </a:solidFill>
                <a:latin typeface="Cavolini"/>
                <a:ea typeface="+mn-lt"/>
                <a:cs typeface="+mn-lt"/>
              </a:rPr>
              <a:t>Dionizos</a:t>
            </a:r>
            <a:r>
              <a:rPr lang="pl-PL" sz="1600">
                <a:latin typeface="Cavolini"/>
                <a:ea typeface="+mn-lt"/>
                <a:cs typeface="+mn-lt"/>
              </a:rPr>
              <a:t> – bóg wina.</a:t>
            </a:r>
            <a:endParaRPr lang="pl-PL" sz="1600">
              <a:latin typeface="Cavolini"/>
              <a:cs typeface="Cavolini"/>
            </a:endParaRPr>
          </a:p>
        </p:txBody>
      </p:sp>
      <p:pic>
        <p:nvPicPr>
          <p:cNvPr id="4" name="Obraz 4" descr="Obraz zawierający siedzi, trzymający, noszenie, woda&#10;&#10;Opis wygenerowany automatycznie">
            <a:extLst>
              <a:ext uri="{FF2B5EF4-FFF2-40B4-BE49-F238E27FC236}">
                <a16:creationId xmlns:a16="http://schemas.microsoft.com/office/drawing/2014/main" id="{826376DE-00D1-4C7C-B909-AE0C54C5D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04126" y="249999"/>
            <a:ext cx="2743200" cy="2057400"/>
          </a:xfrm>
          <a:prstGeom prst="rect">
            <a:avLst/>
          </a:prstGeom>
        </p:spPr>
      </p:pic>
      <p:pic>
        <p:nvPicPr>
          <p:cNvPr id="10" name="Obraz 10" descr="Obraz zawierający osoba, mężczyzna, trzymający, zdobione&#10;&#10;Opis wygenerowany automatycznie">
            <a:extLst>
              <a:ext uri="{FF2B5EF4-FFF2-40B4-BE49-F238E27FC236}">
                <a16:creationId xmlns:a16="http://schemas.microsoft.com/office/drawing/2014/main" id="{83D98445-5713-4A37-B729-8B60A5434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81578" y="2746397"/>
            <a:ext cx="2565747" cy="337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9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woda, budynek, widok&#10;&#10;Opis wygenerowany automatycznie">
            <a:extLst>
              <a:ext uri="{FF2B5EF4-FFF2-40B4-BE49-F238E27FC236}">
                <a16:creationId xmlns:a16="http://schemas.microsoft.com/office/drawing/2014/main" id="{6403A68E-0FF9-4CA6-B33B-22D65B67C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50" r="1874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F0A2E9-4AFC-47F2-966E-04F30067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81" y="205636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pl-PL" sz="4400" b="1">
                <a:solidFill>
                  <a:srgbClr val="002060"/>
                </a:solidFill>
                <a:latin typeface="Comic Sans MS"/>
              </a:rPr>
              <a:t>Teatr grecki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DDAF-4D3D-4ECD-9D4E-F6480E01D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884122"/>
            <a:ext cx="5385940" cy="3907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Teatr grecki – wywodzi się z tradycji obrzędów religijnych, związanych z obchodami ku czci Dionizosa.Widowiska teatralne były łatwo dostępne </a:t>
            </a:r>
            <a:r>
              <a:rPr lang="pl-PL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dla ludności. Pierwsze sztuki </a:t>
            </a:r>
            <a:r>
              <a:rPr lang="pl-PL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wystawiano na wytyczonym u stóp wzgórza placu zwanym orchestra, gdzie występował chór i odbywały się popisy taneczne.Widzowie zasiadali na zboczu góry (theatron).</a:t>
            </a:r>
            <a:endParaRPr lang="pl-PL" dirty="0">
              <a:solidFill>
                <a:srgbClr val="FF0000"/>
              </a:solidFill>
              <a:latin typeface="Comic Sans MS"/>
            </a:endParaRPr>
          </a:p>
        </p:txBody>
      </p:sp>
      <p:pic>
        <p:nvPicPr>
          <p:cNvPr id="20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A5CEE9FC-35B7-4012-948E-F431783C1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255" y="330113"/>
            <a:ext cx="1721023" cy="162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9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03173-C9E9-4C4E-9EE9-5ED1F42A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722" y="246480"/>
            <a:ext cx="7268755" cy="1076363"/>
          </a:xfrm>
        </p:spPr>
        <p:txBody>
          <a:bodyPr>
            <a:normAutofit/>
          </a:bodyPr>
          <a:lstStyle/>
          <a:p>
            <a:r>
              <a:rPr lang="pl-PL" sz="3600" b="1">
                <a:solidFill>
                  <a:schemeClr val="accent5">
                    <a:lumMod val="50000"/>
                  </a:schemeClr>
                </a:solidFill>
                <a:latin typeface="Comic Sans MS"/>
              </a:rPr>
              <a:t>Budowa teatru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A6D2-EB72-4D45-B620-7AA9C169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544" y="1675354"/>
            <a:ext cx="3771907" cy="455425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pl-PL" sz="1400" dirty="0">
                <a:ea typeface="+mn-lt"/>
                <a:cs typeface="+mn-lt"/>
              </a:rPr>
              <a:t> </a:t>
            </a:r>
            <a:r>
              <a:rPr lang="pl-PL" sz="1800">
                <a:solidFill>
                  <a:schemeClr val="accent1">
                    <a:lumMod val="50000"/>
                  </a:schemeClr>
                </a:solidFill>
                <a:latin typeface="Comic Sans MS"/>
                <a:ea typeface="+mn-lt"/>
                <a:cs typeface="+mn-lt"/>
              </a:rPr>
              <a:t>Teatr  składał się z miejsca przeznaczonego dla chóru, czyli orchestry, ołtarza i skene, która była swego rodzaju garderobą. Aktorzy występowali na proskenionie.</a:t>
            </a:r>
            <a:endParaRPr lang="pl-PL" sz="1800">
              <a:solidFill>
                <a:schemeClr val="accent1">
                  <a:lumMod val="50000"/>
                </a:schemeClr>
              </a:solidFill>
              <a:latin typeface="Comic Sans MS"/>
            </a:endParaRPr>
          </a:p>
          <a:p>
            <a:pPr>
              <a:lnSpc>
                <a:spcPct val="90000"/>
              </a:lnSpc>
              <a:buNone/>
            </a:pPr>
            <a:r>
              <a:rPr lang="pl-PL" sz="1800">
                <a:solidFill>
                  <a:schemeClr val="accent1">
                    <a:lumMod val="50000"/>
                  </a:schemeClr>
                </a:solidFill>
                <a:latin typeface="Comic Sans MS"/>
                <a:ea typeface="+mn-lt"/>
                <a:cs typeface="+mn-lt"/>
              </a:rPr>
              <a:t>Z czasem chór odgrywał w teatrze greckim coraz to mniejszą rolę, odpowiadało temu zmniejszanie orchestry, na rzecz skene, do której z czasem dobudowano </a:t>
            </a:r>
            <a:endParaRPr lang="pl-PL" sz="1800">
              <a:solidFill>
                <a:schemeClr val="accent1">
                  <a:lumMod val="50000"/>
                </a:schemeClr>
              </a:solidFill>
              <a:latin typeface="Comic Sans MS"/>
            </a:endParaRPr>
          </a:p>
          <a:p>
            <a:pPr>
              <a:lnSpc>
                <a:spcPct val="90000"/>
              </a:lnSpc>
              <a:buNone/>
            </a:pPr>
            <a:r>
              <a:rPr lang="pl-PL" sz="1800">
                <a:solidFill>
                  <a:schemeClr val="accent1">
                    <a:lumMod val="50000"/>
                  </a:schemeClr>
                </a:solidFill>
                <a:latin typeface="Comic Sans MS"/>
                <a:ea typeface="+mn-lt"/>
                <a:cs typeface="+mn-lt"/>
              </a:rPr>
              <a:t>paraskenia.</a:t>
            </a:r>
            <a:endParaRPr lang="pl-PL" sz="1800">
              <a:solidFill>
                <a:schemeClr val="accent1">
                  <a:lumMod val="50000"/>
                </a:schemeClr>
              </a:solidFill>
              <a:latin typeface="Comic Sans MS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US" sz="1400" dirty="0"/>
            </a:br>
            <a:endParaRPr lang="en-US" sz="1800">
              <a:solidFill>
                <a:schemeClr val="accent1">
                  <a:lumMod val="50000"/>
                </a:schemeClr>
              </a:solidFill>
              <a:latin typeface="Comic Sans MS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FEC4823-E89B-40E2-851F-197AA9C03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033" y="1511654"/>
            <a:ext cx="6240990" cy="340133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2782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D053-5FBE-4388-BECC-BE54257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064" y="393526"/>
            <a:ext cx="10018713" cy="980161"/>
          </a:xfrm>
        </p:spPr>
        <p:txBody>
          <a:bodyPr/>
          <a:lstStyle/>
          <a:p>
            <a:r>
              <a:rPr lang="pl-PL" b="1">
                <a:solidFill>
                  <a:schemeClr val="accent6">
                    <a:lumMod val="50000"/>
                  </a:schemeClr>
                </a:solidFill>
              </a:rPr>
              <a:t>Typy dramatu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6F768-04C6-4830-A26D-7F1FCA961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64918"/>
            <a:ext cx="10018713" cy="4126282"/>
          </a:xfrm>
        </p:spPr>
        <p:txBody>
          <a:bodyPr>
            <a:normAutofit/>
          </a:bodyPr>
          <a:lstStyle/>
          <a:p>
            <a:pPr>
              <a:buClr>
                <a:srgbClr val="1287C3"/>
              </a:buClr>
            </a:pPr>
            <a:r>
              <a:rPr lang="pl-PL" b="1" dirty="0">
                <a:solidFill>
                  <a:srgbClr val="FF0000"/>
                </a:solidFill>
                <a:latin typeface="Cavolini"/>
                <a:ea typeface="+mn-lt"/>
                <a:cs typeface="+mn-lt"/>
              </a:rPr>
              <a:t>tragedia</a:t>
            </a:r>
            <a:r>
              <a:rPr lang="pl-PL" dirty="0">
                <a:latin typeface="Cavolini"/>
                <a:ea typeface="+mn-lt"/>
                <a:cs typeface="+mn-lt"/>
              </a:rPr>
              <a:t> – utwór podniosły, który czerpał tematykę z mitów; poruszał ważne kwestie ludzkiego zachowania, odkrywał prawdy moralne,</a:t>
            </a:r>
          </a:p>
          <a:p>
            <a:pPr>
              <a:buClr>
                <a:srgbClr val="1287C3"/>
              </a:buClr>
            </a:pPr>
            <a:r>
              <a:rPr lang="pl-PL" b="1">
                <a:solidFill>
                  <a:srgbClr val="00B0F0"/>
                </a:solidFill>
                <a:latin typeface="Cavolini"/>
                <a:ea typeface="+mn-lt"/>
                <a:cs typeface="+mn-lt"/>
              </a:rPr>
              <a:t>komedia </a:t>
            </a:r>
            <a:r>
              <a:rPr lang="pl-PL" dirty="0">
                <a:latin typeface="Cavolini"/>
                <a:ea typeface="+mn-lt"/>
                <a:cs typeface="+mn-lt"/>
              </a:rPr>
              <a:t>– utwór, który pokazywał „świat na opak”, dotyczył bieżących wydarzeń, które wyśmiewał. </a:t>
            </a:r>
          </a:p>
          <a:p>
            <a:pPr>
              <a:buClr>
                <a:srgbClr val="1287C3"/>
              </a:buClr>
            </a:pPr>
            <a:r>
              <a:rPr lang="pl-PL" b="1" dirty="0">
                <a:solidFill>
                  <a:srgbClr val="7030A0"/>
                </a:solidFill>
                <a:latin typeface="Cavolini"/>
                <a:ea typeface="+mn-lt"/>
                <a:cs typeface="+mn-lt"/>
              </a:rPr>
              <a:t>agony</a:t>
            </a:r>
            <a:r>
              <a:rPr lang="pl-PL" dirty="0">
                <a:latin typeface="Cavolini"/>
                <a:ea typeface="+mn-lt"/>
                <a:cs typeface="+mn-lt"/>
              </a:rPr>
              <a:t> – zawody dramatyczne organizowane w Atenach, podczas Wielkich Dionizjów. Urzędnik wybierał trzech autorów, z których każdy wystawiał trzy tragedie i jeden dramat satyrowy. 10 osób wylosowanych spośród publiczności stawało się jury. </a:t>
            </a:r>
            <a:endParaRPr lang="pl-PL">
              <a:latin typeface="Cavolini"/>
              <a:cs typeface="Cavolini"/>
            </a:endParaRPr>
          </a:p>
        </p:txBody>
      </p:sp>
    </p:spTree>
    <p:extLst>
      <p:ext uri="{BB962C8B-B14F-4D97-AF65-F5344CB8AC3E}">
        <p14:creationId xmlns:p14="http://schemas.microsoft.com/office/powerpoint/2010/main" val="128798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59CDE-6881-4C47-8D2B-363BBAA3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99581"/>
            <a:ext cx="10018713" cy="1126298"/>
          </a:xfrm>
        </p:spPr>
        <p:txBody>
          <a:bodyPr/>
          <a:lstStyle/>
          <a:p>
            <a:r>
              <a:rPr lang="pl-PL">
                <a:solidFill>
                  <a:schemeClr val="accent4">
                    <a:lumMod val="75000"/>
                  </a:schemeClr>
                </a:solidFill>
                <a:latin typeface="Comic Sans MS"/>
              </a:rPr>
              <a:t>Najsławniejsi twórcy</a:t>
            </a:r>
          </a:p>
        </p:txBody>
      </p:sp>
      <p:pic>
        <p:nvPicPr>
          <p:cNvPr id="4" name="Obraz 4" descr="Obraz zawierający mężczyzna, zdjęcie, trzymający, stojące&#10;&#10;Opis wygenerowany automatycznie">
            <a:extLst>
              <a:ext uri="{FF2B5EF4-FFF2-40B4-BE49-F238E27FC236}">
                <a16:creationId xmlns:a16="http://schemas.microsoft.com/office/drawing/2014/main" id="{CE2E5368-72FC-4ECA-A23C-F2B98204A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1400" y="1159635"/>
            <a:ext cx="2095500" cy="328612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3F890D5-BB71-410F-9380-AAF292AC1E44}"/>
              </a:ext>
            </a:extLst>
          </p:cNvPr>
          <p:cNvSpPr txBox="1"/>
          <p:nvPr/>
        </p:nvSpPr>
        <p:spPr>
          <a:xfrm>
            <a:off x="4787031" y="5340263"/>
            <a:ext cx="16367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2400">
                <a:latin typeface="Comic Sans MS"/>
              </a:rPr>
              <a:t>Sofokles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0A1123D-5479-4FB3-8C0B-D554B7C2D546}"/>
              </a:ext>
            </a:extLst>
          </p:cNvPr>
          <p:cNvSpPr txBox="1"/>
          <p:nvPr/>
        </p:nvSpPr>
        <p:spPr>
          <a:xfrm>
            <a:off x="1620947" y="4595878"/>
            <a:ext cx="173067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Comic Sans MS"/>
              </a:rPr>
              <a:t>Ajschylos </a:t>
            </a:r>
            <a:endParaRPr lang="pl-PL" sz="2400">
              <a:latin typeface="Comic Sans MS"/>
              <a:ea typeface="+mn-lt"/>
              <a:cs typeface="+mn-lt"/>
            </a:endParaRPr>
          </a:p>
          <a:p>
            <a:pPr algn="l"/>
            <a:endParaRPr lang="pl-PL" dirty="0"/>
          </a:p>
        </p:txBody>
      </p:sp>
      <p:pic>
        <p:nvPicPr>
          <p:cNvPr id="9" name="Obraz 9" descr="Obraz zawierający mężczyzna, stare, zdjęcie, stojące&#10;&#10;Opis wygenerowany automatycznie">
            <a:extLst>
              <a:ext uri="{FF2B5EF4-FFF2-40B4-BE49-F238E27FC236}">
                <a16:creationId xmlns:a16="http://schemas.microsoft.com/office/drawing/2014/main" id="{86979BC6-6045-4366-9FF3-E26EE3E40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33230" y="1517736"/>
            <a:ext cx="2432855" cy="3718142"/>
          </a:xfrm>
          <a:prstGeom prst="rect">
            <a:avLst/>
          </a:prstGeom>
        </p:spPr>
      </p:pic>
      <p:pic>
        <p:nvPicPr>
          <p:cNvPr id="18" name="Obraz 18" descr="Obraz zawierający stojące, noszenie, pies, koszula&#10;&#10;Opis wygenerowany automatycznie">
            <a:extLst>
              <a:ext uri="{FF2B5EF4-FFF2-40B4-BE49-F238E27FC236}">
                <a16:creationId xmlns:a16="http://schemas.microsoft.com/office/drawing/2014/main" id="{7BF0BFF2-91F7-431B-AB24-79ED80219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542" y="1653110"/>
            <a:ext cx="2499464" cy="278978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BDFD969-1140-4AB6-9175-3C1C2EEFDFC4}"/>
              </a:ext>
            </a:extLst>
          </p:cNvPr>
          <p:cNvSpPr txBox="1"/>
          <p:nvPr/>
        </p:nvSpPr>
        <p:spPr>
          <a:xfrm>
            <a:off x="6857739" y="4874451"/>
            <a:ext cx="175155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Comic Sans MS"/>
              </a:rPr>
              <a:t>Eurypides </a:t>
            </a:r>
            <a:endParaRPr lang="pl-PL" sz="2400">
              <a:latin typeface="Comic Sans MS"/>
              <a:ea typeface="+mn-lt"/>
              <a:cs typeface="+mn-lt"/>
            </a:endParaRPr>
          </a:p>
          <a:p>
            <a:pPr algn="l"/>
            <a:endParaRPr lang="pl-PL" sz="2400" dirty="0">
              <a:latin typeface="Comic Sans MS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19D276F-F1D6-4431-B8C6-72F63B8DD942}"/>
              </a:ext>
            </a:extLst>
          </p:cNvPr>
          <p:cNvSpPr txBox="1"/>
          <p:nvPr/>
        </p:nvSpPr>
        <p:spPr>
          <a:xfrm>
            <a:off x="9902477" y="4923382"/>
            <a:ext cx="20751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2400">
                <a:latin typeface="Comic Sans MS"/>
              </a:rPr>
              <a:t>Arystofanes</a:t>
            </a:r>
          </a:p>
        </p:txBody>
      </p:sp>
      <p:pic>
        <p:nvPicPr>
          <p:cNvPr id="21" name="Obraz 21">
            <a:extLst>
              <a:ext uri="{FF2B5EF4-FFF2-40B4-BE49-F238E27FC236}">
                <a16:creationId xmlns:a16="http://schemas.microsoft.com/office/drawing/2014/main" id="{0427AF0C-C8EA-42C1-A5A1-954B31E83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7718" y="1514802"/>
            <a:ext cx="2078015" cy="31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3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020D-D157-4A98-967E-401D1085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681" y="554096"/>
            <a:ext cx="10018713" cy="1047044"/>
          </a:xfrm>
        </p:spPr>
        <p:txBody>
          <a:bodyPr>
            <a:normAutofit fontScale="90000"/>
          </a:bodyPr>
          <a:lstStyle/>
          <a:p>
            <a:r>
              <a:rPr lang="pl-PL">
                <a:solidFill>
                  <a:srgbClr val="C00000"/>
                </a:solidFill>
                <a:latin typeface="Cavolini"/>
                <a:cs typeface="Cavolini"/>
              </a:rPr>
              <a:t>Igrzyska olimpijskie</a:t>
            </a:r>
            <a:br>
              <a:rPr lang="pl-PL" dirty="0">
                <a:solidFill>
                  <a:srgbClr val="C00000"/>
                </a:solidFill>
                <a:latin typeface="Cavolini"/>
              </a:rPr>
            </a:b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D48B-82F8-4A52-A5A8-AAD77AB29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99073"/>
            <a:ext cx="5418492" cy="2898424"/>
          </a:xfrm>
        </p:spPr>
        <p:txBody>
          <a:bodyPr/>
          <a:lstStyle/>
          <a:p>
            <a:pPr marL="0" indent="0">
              <a:buNone/>
            </a:pPr>
            <a:r>
              <a:rPr lang="pl-PL">
                <a:solidFill>
                  <a:srgbClr val="0070C0"/>
                </a:solidFill>
                <a:latin typeface="Cavolini"/>
                <a:cs typeface="Cavolini"/>
              </a:rPr>
              <a:t>Igrzyska odbywały się co cztery lata w Olimpii (stąd nazwa igrzysk), na cześć boga Zeusa.</a:t>
            </a:r>
            <a:endParaRPr lang="pl-PL">
              <a:solidFill>
                <a:srgbClr val="0070C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>
                <a:solidFill>
                  <a:srgbClr val="0070C0"/>
                </a:solidFill>
                <a:latin typeface="Cavolini"/>
                <a:cs typeface="Cavolini"/>
              </a:rPr>
              <a:t>Pierwsze starożytne igrzyska olimpijskie odbyły się w 776 roku p.n.e.</a:t>
            </a:r>
            <a:endParaRPr lang="pl-PL">
              <a:solidFill>
                <a:srgbClr val="0070C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pl-PL" dirty="0">
              <a:solidFill>
                <a:srgbClr val="0070C0"/>
              </a:solidFill>
              <a:latin typeface="Cavolini"/>
              <a:cs typeface="Cavolini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390CA5C8-725D-40D8-82D6-B0EA4C117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027" y="1312141"/>
            <a:ext cx="2448446" cy="1857766"/>
          </a:xfrm>
          <a:prstGeom prst="rect">
            <a:avLst/>
          </a:prstGeom>
        </p:spPr>
      </p:pic>
      <p:pic>
        <p:nvPicPr>
          <p:cNvPr id="5" name="Obraz 5" descr="Obraz zawierający rysunek&#10;&#10;Opis wygenerowany automatycznie">
            <a:extLst>
              <a:ext uri="{FF2B5EF4-FFF2-40B4-BE49-F238E27FC236}">
                <a16:creationId xmlns:a16="http://schemas.microsoft.com/office/drawing/2014/main" id="{2595A57D-EB41-4AF8-A8BF-2757F89DC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424" y="3419149"/>
            <a:ext cx="2062358" cy="1815099"/>
          </a:xfrm>
          <a:prstGeom prst="rect">
            <a:avLst/>
          </a:prstGeom>
        </p:spPr>
      </p:pic>
      <p:pic>
        <p:nvPicPr>
          <p:cNvPr id="6" name="Obraz 6" descr="Obraz zawierający rysunek, okno&#10;&#10;Opis wygenerowany automatycznie">
            <a:extLst>
              <a:ext uri="{FF2B5EF4-FFF2-40B4-BE49-F238E27FC236}">
                <a16:creationId xmlns:a16="http://schemas.microsoft.com/office/drawing/2014/main" id="{A506B0EC-6957-439A-A357-96B98E23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960" y="4544469"/>
            <a:ext cx="2605805" cy="1850459"/>
          </a:xfrm>
          <a:prstGeom prst="rect">
            <a:avLst/>
          </a:prstGeom>
        </p:spPr>
      </p:pic>
      <p:pic>
        <p:nvPicPr>
          <p:cNvPr id="7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CAD7624A-D34F-4EE0-85D8-36923F8A2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688" y="4599793"/>
            <a:ext cx="3152514" cy="1708497"/>
          </a:xfrm>
          <a:prstGeom prst="rect">
            <a:avLst/>
          </a:prstGeom>
        </p:spPr>
      </p:pic>
      <p:pic>
        <p:nvPicPr>
          <p:cNvPr id="8" name="Obraz 8" descr="Obraz zawierający gitara, rysunek&#10;&#10;Opis wygenerowany automatycznie">
            <a:extLst>
              <a:ext uri="{FF2B5EF4-FFF2-40B4-BE49-F238E27FC236}">
                <a16:creationId xmlns:a16="http://schemas.microsoft.com/office/drawing/2014/main" id="{16AD0F3F-65F3-47E9-BDA5-E3A9F5076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512" y="147703"/>
            <a:ext cx="914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2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1C1A-38DA-43E3-841E-57C9005F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064" y="153444"/>
            <a:ext cx="10018713" cy="1126298"/>
          </a:xfrm>
        </p:spPr>
        <p:txBody>
          <a:bodyPr>
            <a:normAutofit/>
          </a:bodyPr>
          <a:lstStyle/>
          <a:p>
            <a:r>
              <a:rPr lang="pl-PL" sz="4400">
                <a:solidFill>
                  <a:srgbClr val="102102"/>
                </a:solidFill>
                <a:latin typeface="Comic Sans MS"/>
              </a:rPr>
              <a:t>Filozofia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97527-EC04-4FCF-BA4C-A4082DD4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215" y="1132559"/>
            <a:ext cx="10018713" cy="1370559"/>
          </a:xfrm>
        </p:spPr>
        <p:txBody>
          <a:bodyPr/>
          <a:lstStyle/>
          <a:p>
            <a:pPr marL="0" indent="0">
              <a:buNone/>
            </a:pPr>
            <a:r>
              <a:rPr lang="pl-PL" b="1">
                <a:ea typeface="+mn-lt"/>
                <a:cs typeface="+mn-lt"/>
              </a:rPr>
              <a:t>Filozofia czyli umiłowanie i poszukiwanie mądrości.</a:t>
            </a:r>
            <a:br>
              <a:rPr lang="pl-PL" b="1" dirty="0">
                <a:ea typeface="+mn-lt"/>
                <a:cs typeface="+mn-lt"/>
              </a:rPr>
            </a:br>
            <a:r>
              <a:rPr lang="pl-PL" b="1" dirty="0">
                <a:ea typeface="+mn-lt"/>
                <a:cs typeface="+mn-lt"/>
              </a:rPr>
              <a:t>Przedstawiciele  filozofii greckiej:</a:t>
            </a: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01FBFD4-5885-40A0-BCC7-EA7D1641D534}"/>
              </a:ext>
            </a:extLst>
          </p:cNvPr>
          <p:cNvSpPr txBox="1"/>
          <p:nvPr/>
        </p:nvSpPr>
        <p:spPr>
          <a:xfrm>
            <a:off x="1897980" y="2093935"/>
            <a:ext cx="674437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sz="2400">
                <a:solidFill>
                  <a:srgbClr val="FF0000"/>
                </a:solidFill>
                <a:latin typeface="Cavolini"/>
                <a:ea typeface="+mn-lt"/>
                <a:cs typeface="+mn-lt"/>
              </a:rPr>
              <a:t>Pitagoras</a:t>
            </a:r>
          </a:p>
          <a:p>
            <a:pPr marL="285750" indent="-285750">
              <a:buFont typeface="Arial"/>
              <a:buChar char="•"/>
            </a:pPr>
            <a:r>
              <a:rPr lang="pl-PL" sz="2400">
                <a:solidFill>
                  <a:srgbClr val="FF0000"/>
                </a:solidFill>
                <a:latin typeface="Cavolini"/>
                <a:ea typeface="+mn-lt"/>
                <a:cs typeface="+mn-lt"/>
              </a:rPr>
              <a:t>Tales</a:t>
            </a:r>
          </a:p>
          <a:p>
            <a:pPr marL="285750" indent="-285750">
              <a:buFont typeface="Arial"/>
              <a:buChar char="•"/>
            </a:pPr>
            <a:r>
              <a:rPr lang="pl-PL" sz="2400">
                <a:solidFill>
                  <a:srgbClr val="FF0000"/>
                </a:solidFill>
                <a:latin typeface="Cavolini"/>
                <a:ea typeface="+mn-lt"/>
                <a:cs typeface="+mn-lt"/>
              </a:rPr>
              <a:t>Demokryt</a:t>
            </a:r>
          </a:p>
          <a:p>
            <a:pPr marL="285750" indent="-285750">
              <a:buFont typeface="Arial"/>
              <a:buChar char="•"/>
            </a:pPr>
            <a:r>
              <a:rPr lang="pl-PL" sz="2400">
                <a:solidFill>
                  <a:srgbClr val="FF0000"/>
                </a:solidFill>
                <a:latin typeface="Cavolini"/>
                <a:ea typeface="+mn-lt"/>
                <a:cs typeface="+mn-lt"/>
              </a:rPr>
              <a:t>Sokrates</a:t>
            </a:r>
          </a:p>
          <a:p>
            <a:pPr marL="285750" indent="-285750">
              <a:buFont typeface="Arial"/>
              <a:buChar char="•"/>
            </a:pPr>
            <a:r>
              <a:rPr lang="pl-PL" sz="2400">
                <a:solidFill>
                  <a:srgbClr val="FF0000"/>
                </a:solidFill>
                <a:latin typeface="Cavolini"/>
                <a:ea typeface="+mn-lt"/>
                <a:cs typeface="+mn-lt"/>
              </a:rPr>
              <a:t>Platon</a:t>
            </a:r>
          </a:p>
          <a:p>
            <a:pPr marL="285750" indent="-285750">
              <a:buFont typeface="Arial"/>
              <a:buChar char="•"/>
            </a:pPr>
            <a:r>
              <a:rPr lang="pl-PL" sz="2400">
                <a:solidFill>
                  <a:srgbClr val="FF0000"/>
                </a:solidFill>
                <a:latin typeface="Cavolini"/>
                <a:ea typeface="+mn-lt"/>
                <a:cs typeface="+mn-lt"/>
              </a:rPr>
              <a:t>Arystoteles.</a:t>
            </a:r>
            <a:br>
              <a:rPr lang="pl-PL" sz="2400" dirty="0">
                <a:solidFill>
                  <a:srgbClr val="FF0000"/>
                </a:solidFill>
                <a:latin typeface="Cavolini"/>
                <a:ea typeface="+mn-lt"/>
                <a:cs typeface="+mn-lt"/>
              </a:rPr>
            </a:br>
            <a:endParaRPr lang="pl-PL" sz="2400">
              <a:solidFill>
                <a:srgbClr val="FF0000"/>
              </a:solidFill>
              <a:latin typeface="Cavolini"/>
              <a:ea typeface="+mn-lt"/>
              <a:cs typeface="+mn-lt"/>
            </a:endParaRPr>
          </a:p>
        </p:txBody>
      </p:sp>
      <p:pic>
        <p:nvPicPr>
          <p:cNvPr id="5" name="Obraz 5" descr="Obraz zawierający mężczyzna, osoba, noszenie, patrzenie&#10;&#10;Opis wygenerowany automatycznie">
            <a:extLst>
              <a:ext uri="{FF2B5EF4-FFF2-40B4-BE49-F238E27FC236}">
                <a16:creationId xmlns:a16="http://schemas.microsoft.com/office/drawing/2014/main" id="{9718E371-7FFB-426B-8E1F-DEDAE0731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43382" y="157862"/>
            <a:ext cx="1953321" cy="2034173"/>
          </a:xfrm>
          <a:prstGeom prst="rect">
            <a:avLst/>
          </a:prstGeom>
        </p:spPr>
      </p:pic>
      <p:pic>
        <p:nvPicPr>
          <p:cNvPr id="8" name="Obraz 8" descr="Obraz zawierający krawat, noszenie, mężczyzna, kurtka&#10;&#10;Opis wygenerowany automatycznie">
            <a:extLst>
              <a:ext uri="{FF2B5EF4-FFF2-40B4-BE49-F238E27FC236}">
                <a16:creationId xmlns:a16="http://schemas.microsoft.com/office/drawing/2014/main" id="{67FA1BCB-263D-47C7-AD47-465C0C1F1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73681" y="1923333"/>
            <a:ext cx="2040627" cy="2439547"/>
          </a:xfrm>
          <a:prstGeom prst="rect">
            <a:avLst/>
          </a:prstGeom>
        </p:spPr>
      </p:pic>
      <p:pic>
        <p:nvPicPr>
          <p:cNvPr id="11" name="Obraz 11" descr="Obraz zawierający rysunek&#10;&#10;Opis wygenerowany automatycznie">
            <a:extLst>
              <a:ext uri="{FF2B5EF4-FFF2-40B4-BE49-F238E27FC236}">
                <a16:creationId xmlns:a16="http://schemas.microsoft.com/office/drawing/2014/main" id="{60BE3D1F-9736-4B9D-B73B-6B02FC319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275748" y="3649295"/>
            <a:ext cx="1925443" cy="213256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EEC3112-94D6-4443-84F9-DB65120464FC}"/>
              </a:ext>
            </a:extLst>
          </p:cNvPr>
          <p:cNvSpPr txBox="1"/>
          <p:nvPr/>
        </p:nvSpPr>
        <p:spPr>
          <a:xfrm>
            <a:off x="8938919" y="2137363"/>
            <a:ext cx="16143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Sokrates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B568136-2759-4599-AE1D-E1CA7CCDE938}"/>
              </a:ext>
            </a:extLst>
          </p:cNvPr>
          <p:cNvSpPr txBox="1"/>
          <p:nvPr/>
        </p:nvSpPr>
        <p:spPr>
          <a:xfrm>
            <a:off x="6428904" y="4453349"/>
            <a:ext cx="19717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Platon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1EE33AD-7D70-4E08-83C7-0DAB04234ECA}"/>
              </a:ext>
            </a:extLst>
          </p:cNvPr>
          <p:cNvSpPr txBox="1"/>
          <p:nvPr/>
        </p:nvSpPr>
        <p:spPr>
          <a:xfrm>
            <a:off x="9431632" y="5875631"/>
            <a:ext cx="23763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Arystoteles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858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Parallax</vt:lpstr>
      <vt:lpstr>Kultura starożytnej  Grecji</vt:lpstr>
      <vt:lpstr>Cechy religii greckiej</vt:lpstr>
      <vt:lpstr>Najważniejsi bogowie</vt:lpstr>
      <vt:lpstr>Teatr grecki </vt:lpstr>
      <vt:lpstr>Budowa teatru</vt:lpstr>
      <vt:lpstr>Typy dramatu</vt:lpstr>
      <vt:lpstr>Najsławniejsi twórcy</vt:lpstr>
      <vt:lpstr>Igrzyska olimpijskie </vt:lpstr>
      <vt:lpstr>Filozofia </vt:lpstr>
      <vt:lpstr>Architektura</vt:lpstr>
      <vt:lpstr>Rzeźba</vt:lpstr>
      <vt:lpstr>Ceramika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894</cp:revision>
  <dcterms:created xsi:type="dcterms:W3CDTF">2020-11-07T17:25:40Z</dcterms:created>
  <dcterms:modified xsi:type="dcterms:W3CDTF">2020-11-08T21:25:19Z</dcterms:modified>
</cp:coreProperties>
</file>